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 of Intra-uterine</a:t>
            </a:r>
            <a:br>
              <a:rPr lang="en-US" dirty="0"/>
            </a:br>
            <a:r>
              <a:rPr lang="en-US" dirty="0"/>
              <a:t>Therapy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Measures of reproductive performance</a:t>
            </a:r>
          </a:p>
        </p:txBody>
      </p:sp>
    </p:spTree>
    <p:extLst>
      <p:ext uri="{BB962C8B-B14F-4D97-AF65-F5344CB8AC3E}">
        <p14:creationId xmlns:p14="http://schemas.microsoft.com/office/powerpoint/2010/main" val="20747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Fertility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ability of male and female animals to produce viable </a:t>
            </a:r>
            <a:r>
              <a:rPr lang="en-US" dirty="0" smtClean="0"/>
              <a:t>germ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cells, mate, conceive and deliver normal living young The lifetime</a:t>
            </a:r>
          </a:p>
          <a:p>
            <a:pPr marL="0" indent="0" algn="l" rtl="0">
              <a:buNone/>
            </a:pPr>
            <a:r>
              <a:rPr lang="en-US" dirty="0"/>
              <a:t>productivity of a cow is influenced by age at puberty</a:t>
            </a:r>
          </a:p>
          <a:p>
            <a:pPr marL="0" indent="0" algn="l" rtl="0">
              <a:buNone/>
            </a:pPr>
            <a:r>
              <a:rPr lang="en-US" dirty="0" smtClean="0"/>
              <a:t>.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2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1.age </a:t>
            </a:r>
            <a:r>
              <a:rPr lang="en-US" dirty="0"/>
              <a:t>at first calving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First </a:t>
            </a:r>
            <a:r>
              <a:rPr lang="en-US" dirty="0"/>
              <a:t>calving marks the beginning of a cow's productive </a:t>
            </a:r>
            <a:r>
              <a:rPr lang="en-US" dirty="0" smtClean="0"/>
              <a:t>life . Age </a:t>
            </a:r>
            <a:r>
              <a:rPr lang="en-US" dirty="0"/>
              <a:t>at </a:t>
            </a:r>
            <a:r>
              <a:rPr lang="en-US" dirty="0" smtClean="0"/>
              <a:t>first calving </a:t>
            </a:r>
            <a:r>
              <a:rPr lang="en-US" dirty="0"/>
              <a:t>is closely related to generation interval and, therefore, </a:t>
            </a:r>
            <a:r>
              <a:rPr lang="en-US" dirty="0" smtClean="0"/>
              <a:t>influences response </a:t>
            </a:r>
            <a:r>
              <a:rPr lang="en-US" dirty="0"/>
              <a:t>to selection.</a:t>
            </a:r>
          </a:p>
          <a:p>
            <a:pPr marL="0" indent="0" algn="l">
              <a:buNone/>
            </a:pPr>
            <a:r>
              <a:rPr lang="en-US" dirty="0"/>
              <a:t>Under controlled breeding, heifers are usually mated when they </a:t>
            </a:r>
            <a:r>
              <a:rPr lang="en-US" dirty="0" smtClean="0"/>
              <a:t>are mature </a:t>
            </a:r>
            <a:r>
              <a:rPr lang="en-US" dirty="0"/>
              <a:t>enough to </a:t>
            </a:r>
            <a:r>
              <a:rPr lang="en-US" dirty="0" smtClean="0"/>
              <a:t>withstand </a:t>
            </a:r>
            <a:r>
              <a:rPr lang="en-US" dirty="0"/>
              <a:t>the stress of </a:t>
            </a:r>
            <a:r>
              <a:rPr lang="en-US" dirty="0" smtClean="0"/>
              <a:t>parturition </a:t>
            </a:r>
            <a:r>
              <a:rPr lang="en-US" dirty="0"/>
              <a:t>and </a:t>
            </a:r>
            <a:r>
              <a:rPr lang="en-US" dirty="0" smtClean="0"/>
              <a:t>lactation.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2-Fertility (calving) rates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dirty="0" smtClean="0"/>
              <a:t>Fertility </a:t>
            </a:r>
            <a:r>
              <a:rPr lang="en-US" dirty="0"/>
              <a:t>in cattle is affected by environmental, genetic, disease </a:t>
            </a:r>
            <a:r>
              <a:rPr lang="en-US" dirty="0" smtClean="0"/>
              <a:t>and management </a:t>
            </a:r>
            <a:r>
              <a:rPr lang="en-US" dirty="0"/>
              <a:t>factors. These influence the reproductive process </a:t>
            </a:r>
            <a:r>
              <a:rPr lang="en-US" dirty="0" smtClean="0"/>
              <a:t>at ovulation</a:t>
            </a:r>
            <a:r>
              <a:rPr lang="en-US" dirty="0"/>
              <a:t>, fertilization or implantation or during gestation and parturition.</a:t>
            </a:r>
          </a:p>
          <a:p>
            <a:pPr marL="0" indent="0" algn="l" rtl="0">
              <a:buNone/>
            </a:pPr>
            <a:r>
              <a:rPr lang="en-US" dirty="0"/>
              <a:t>The commonest estimate of fertility rate is the percentage of mated </a:t>
            </a:r>
            <a:r>
              <a:rPr lang="en-US" dirty="0" smtClean="0"/>
              <a:t>or inseminated </a:t>
            </a:r>
            <a:r>
              <a:rPr lang="en-US" dirty="0"/>
              <a:t>cows that become pregnant (pregnancy rate) or finally calve</a:t>
            </a:r>
          </a:p>
          <a:p>
            <a:pPr marL="0" indent="0" algn="l" rtl="0">
              <a:buNone/>
            </a:pPr>
            <a:r>
              <a:rPr lang="en-US" dirty="0"/>
              <a:t>(calving rate).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a- </a:t>
            </a:r>
            <a:r>
              <a:rPr lang="en-US" dirty="0"/>
              <a:t>Effects of age and lactation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found </a:t>
            </a:r>
            <a:r>
              <a:rPr lang="en-US" dirty="0"/>
              <a:t>that fertility rate increased from 69% in 2.5-year-old </a:t>
            </a:r>
            <a:r>
              <a:rPr lang="en-US" dirty="0" smtClean="0"/>
              <a:t>cows to </a:t>
            </a:r>
            <a:r>
              <a:rPr lang="en-US" dirty="0"/>
              <a:t>a maximum of 82% in 6- to 7 year-old cows and </a:t>
            </a:r>
            <a:r>
              <a:rPr lang="en-US" dirty="0" smtClean="0"/>
              <a:t>then declined</a:t>
            </a:r>
            <a:r>
              <a:rPr lang="en-US" dirty="0"/>
              <a:t>. also recorded an increase in pregnancy rate from </a:t>
            </a:r>
            <a:r>
              <a:rPr lang="en-US" dirty="0" smtClean="0"/>
              <a:t>50% in </a:t>
            </a:r>
            <a:r>
              <a:rPr lang="en-US" dirty="0"/>
              <a:t>3-year-old to 75% in 7-year-olds. Fertility then declined </a:t>
            </a:r>
            <a:r>
              <a:rPr lang="en-US" dirty="0" smtClean="0"/>
              <a:t>to 50</a:t>
            </a:r>
            <a:r>
              <a:rPr lang="en-US" dirty="0"/>
              <a:t>% among 12-year-olds. </a:t>
            </a:r>
          </a:p>
        </p:txBody>
      </p:sp>
    </p:spTree>
    <p:extLst>
      <p:ext uri="{BB962C8B-B14F-4D97-AF65-F5344CB8AC3E}">
        <p14:creationId xmlns:p14="http://schemas.microsoft.com/office/powerpoint/2010/main" val="42504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Causes of these </a:t>
            </a:r>
            <a:r>
              <a:rPr lang="en-US" dirty="0" smtClean="0"/>
              <a:t>age-related differences </a:t>
            </a:r>
            <a:r>
              <a:rPr lang="en-US" dirty="0"/>
              <a:t>include </a:t>
            </a:r>
            <a:r>
              <a:rPr lang="en-US" dirty="0" smtClean="0"/>
              <a:t>locational </a:t>
            </a:r>
            <a:r>
              <a:rPr lang="en-US" dirty="0"/>
              <a:t>stress in young growing </a:t>
            </a:r>
            <a:r>
              <a:rPr lang="en-US" dirty="0" smtClean="0"/>
              <a:t>animals and </a:t>
            </a:r>
            <a:r>
              <a:rPr lang="en-US" dirty="0"/>
              <a:t>the ability of older cows to gain bodyweight and condition </a:t>
            </a:r>
            <a:r>
              <a:rPr lang="en-US" dirty="0" smtClean="0"/>
              <a:t>quickly after </a:t>
            </a:r>
            <a:r>
              <a:rPr lang="en-US" dirty="0" smtClean="0"/>
              <a:t>calving.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b- </a:t>
            </a:r>
            <a:r>
              <a:rPr lang="en-US" dirty="0"/>
              <a:t>Effect of breed</a:t>
            </a:r>
          </a:p>
          <a:p>
            <a:pPr marL="0" indent="0" algn="l" rtl="0">
              <a:buNone/>
            </a:pPr>
            <a:r>
              <a:rPr lang="en-US" dirty="0" smtClean="0"/>
              <a:t>c- </a:t>
            </a:r>
            <a:r>
              <a:rPr lang="en-US" dirty="0"/>
              <a:t>Effect of bodyweight</a:t>
            </a:r>
          </a:p>
          <a:p>
            <a:pPr marL="0" indent="0" algn="l" rtl="0">
              <a:buNone/>
            </a:pPr>
            <a:r>
              <a:rPr lang="en-US" dirty="0" smtClean="0"/>
              <a:t>d- </a:t>
            </a:r>
            <a:r>
              <a:rPr lang="en-US" dirty="0"/>
              <a:t>Effects of year and season</a:t>
            </a:r>
          </a:p>
          <a:p>
            <a:pPr marL="0" indent="0" algn="l" rtl="0">
              <a:buNone/>
            </a:pPr>
            <a:r>
              <a:rPr lang="en-US" dirty="0" smtClean="0"/>
              <a:t>e- </a:t>
            </a:r>
            <a:r>
              <a:rPr lang="en-US" dirty="0"/>
              <a:t>Genetic effects</a:t>
            </a:r>
          </a:p>
        </p:txBody>
      </p:sp>
    </p:spTree>
    <p:extLst>
      <p:ext uri="{BB962C8B-B14F-4D97-AF65-F5344CB8AC3E}">
        <p14:creationId xmlns:p14="http://schemas.microsoft.com/office/powerpoint/2010/main" val="10214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Number of services per conception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number of services per conception (NSC) depends largely on </a:t>
            </a:r>
            <a:r>
              <a:rPr lang="en-US" dirty="0" smtClean="0"/>
              <a:t>the breeding </a:t>
            </a:r>
            <a:r>
              <a:rPr lang="en-US" dirty="0"/>
              <a:t>system used. It is higher under uncontrolled natural breeding</a:t>
            </a:r>
          </a:p>
          <a:p>
            <a:pPr marL="0" indent="0" algn="l" rtl="0">
              <a:buNone/>
            </a:pPr>
            <a:r>
              <a:rPr lang="en-US" dirty="0"/>
              <a:t>and low where hand-mating or artificial insemination is </a:t>
            </a:r>
            <a:r>
              <a:rPr lang="en-US" dirty="0" smtClean="0"/>
              <a:t>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 </a:t>
            </a:r>
            <a:r>
              <a:rPr lang="en-US" dirty="0" smtClean="0"/>
              <a:t>.Calving </a:t>
            </a:r>
            <a:r>
              <a:rPr lang="en-US" dirty="0"/>
              <a:t>interval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 smtClean="0"/>
              <a:t>Calving </a:t>
            </a:r>
            <a:r>
              <a:rPr lang="en-US" dirty="0"/>
              <a:t>interval can be divided into three periods: gestation, postpartum</a:t>
            </a:r>
          </a:p>
          <a:p>
            <a:pPr marL="0" indent="0" algn="l" rtl="0">
              <a:buNone/>
            </a:pPr>
            <a:r>
              <a:rPr lang="en-US" dirty="0" smtClean="0"/>
              <a:t>anestrus </a:t>
            </a:r>
            <a:r>
              <a:rPr lang="en-US" dirty="0"/>
              <a:t>(from calving to first estrus) and the service period (first</a:t>
            </a:r>
          </a:p>
          <a:p>
            <a:pPr marL="0" indent="0" algn="l" rtl="0">
              <a:buNone/>
            </a:pPr>
            <a:r>
              <a:rPr lang="en-US" dirty="0"/>
              <a:t>postpartum estrus to conception). This is sometimes also called the</a:t>
            </a:r>
          </a:p>
          <a:p>
            <a:pPr marL="0" indent="0" algn="l" rtl="0">
              <a:buNone/>
            </a:pPr>
            <a:r>
              <a:rPr lang="en-US" dirty="0"/>
              <a:t>"days open", period and is the part of the calving interval that can be</a:t>
            </a:r>
          </a:p>
          <a:p>
            <a:pPr marL="0" indent="0" algn="l" rtl="0">
              <a:buNone/>
            </a:pPr>
            <a:r>
              <a:rPr lang="en-US" dirty="0"/>
              <a:t>shortened by improved herd management.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“days open”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period should not exceed 80-85 days if a calving interval</a:t>
            </a:r>
          </a:p>
          <a:p>
            <a:pPr marL="0" indent="0" algn="l" rtl="0">
              <a:buNone/>
            </a:pPr>
            <a:r>
              <a:rPr lang="en-US" dirty="0"/>
              <a:t>of 12 months is to be achieved . This requires re-establishment </a:t>
            </a:r>
            <a:r>
              <a:rPr lang="en-US"/>
              <a:t>of </a:t>
            </a:r>
            <a:r>
              <a:rPr lang="en-US" smtClean="0"/>
              <a:t>ovarian activity </a:t>
            </a:r>
            <a:r>
              <a:rPr lang="en-US" dirty="0"/>
              <a:t>soon after calving and high conception rates. The duration of this</a:t>
            </a:r>
          </a:p>
          <a:p>
            <a:pPr marL="0" indent="0" algn="l" rtl="0">
              <a:buNone/>
            </a:pPr>
            <a:r>
              <a:rPr lang="en-US" dirty="0"/>
              <a:t>period is influenced by nutrition, season, milk yield, parity, suckling and</a:t>
            </a:r>
          </a:p>
          <a:p>
            <a:pPr marL="0" indent="0" algn="l" rtl="0">
              <a:buNone/>
            </a:pPr>
            <a:r>
              <a:rPr lang="en-US" dirty="0"/>
              <a:t>uterine involution. At any time, the effects of one or more of these </a:t>
            </a:r>
            <a:r>
              <a:rPr lang="en-US" dirty="0" smtClean="0"/>
              <a:t>factors may </a:t>
            </a:r>
            <a:r>
              <a:rPr lang="en-US" dirty="0"/>
              <a:t>be confounded.</a:t>
            </a:r>
          </a:p>
        </p:txBody>
      </p:sp>
    </p:spTree>
    <p:extLst>
      <p:ext uri="{BB962C8B-B14F-4D97-AF65-F5344CB8AC3E}">
        <p14:creationId xmlns:p14="http://schemas.microsoft.com/office/powerpoint/2010/main" val="38345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To </a:t>
            </a:r>
            <a:r>
              <a:rPr lang="en-US" dirty="0"/>
              <a:t>introduce the drugs into the uterus to overcome the infection </a:t>
            </a:r>
            <a:r>
              <a:rPr lang="en-US" dirty="0" smtClean="0"/>
              <a:t>in various </a:t>
            </a:r>
            <a:r>
              <a:rPr lang="en-US" dirty="0"/>
              <a:t>disease conditions.</a:t>
            </a:r>
          </a:p>
          <a:p>
            <a:pPr marL="0" indent="0" algn="l">
              <a:buNone/>
            </a:pPr>
            <a:r>
              <a:rPr lang="en-US" sz="4000" dirty="0"/>
              <a:t>MATERIALS REQUIRED:</a:t>
            </a:r>
          </a:p>
          <a:p>
            <a:pPr marL="0" indent="0" algn="l">
              <a:buNone/>
            </a:pPr>
            <a:r>
              <a:rPr lang="en-US" dirty="0" err="1"/>
              <a:t>Obel's</a:t>
            </a:r>
            <a:r>
              <a:rPr lang="en-US" dirty="0"/>
              <a:t> apparatus, catheter, syringe, cotton, saline, pipettes, etc.</a:t>
            </a:r>
          </a:p>
        </p:txBody>
      </p:sp>
    </p:spTree>
    <p:extLst>
      <p:ext uri="{BB962C8B-B14F-4D97-AF65-F5344CB8AC3E}">
        <p14:creationId xmlns:p14="http://schemas.microsoft.com/office/powerpoint/2010/main" val="37044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1.Clean </a:t>
            </a:r>
            <a:r>
              <a:rPr lang="en-US" dirty="0"/>
              <a:t>vulva and perineal region with the dry cotton.</a:t>
            </a:r>
          </a:p>
          <a:p>
            <a:pPr marL="0" indent="0" algn="l" rtl="0">
              <a:buNone/>
            </a:pPr>
            <a:r>
              <a:rPr lang="en-US" dirty="0" smtClean="0"/>
              <a:t>2.Insert </a:t>
            </a:r>
            <a:r>
              <a:rPr lang="en-US" dirty="0"/>
              <a:t>the left hand in the rectum and remove the </a:t>
            </a:r>
            <a:r>
              <a:rPr lang="en-US" dirty="0" err="1"/>
              <a:t>faecal</a:t>
            </a:r>
            <a:r>
              <a:rPr lang="en-US" dirty="0"/>
              <a:t> </a:t>
            </a:r>
            <a:r>
              <a:rPr lang="en-US" dirty="0" smtClean="0"/>
              <a:t>material by </a:t>
            </a:r>
            <a:r>
              <a:rPr lang="en-US" dirty="0"/>
              <a:t>back racking.</a:t>
            </a:r>
          </a:p>
          <a:p>
            <a:pPr marL="0" indent="0" algn="l" rtl="0">
              <a:buNone/>
            </a:pPr>
            <a:r>
              <a:rPr lang="en-US" dirty="0" smtClean="0"/>
              <a:t>3.Spread </a:t>
            </a:r>
            <a:r>
              <a:rPr lang="en-US" dirty="0"/>
              <a:t>vulva apart and insert the instrument (catheter or </a:t>
            </a:r>
            <a:r>
              <a:rPr lang="en-US" dirty="0" err="1" smtClean="0"/>
              <a:t>Obel's</a:t>
            </a:r>
            <a:r>
              <a:rPr lang="en-US" dirty="0" smtClean="0"/>
              <a:t> apparatus</a:t>
            </a:r>
            <a:r>
              <a:rPr lang="en-US" dirty="0"/>
              <a:t>) up to fornix.</a:t>
            </a:r>
          </a:p>
          <a:p>
            <a:pPr marL="0" indent="0" algn="l" rtl="0">
              <a:buNone/>
            </a:pPr>
            <a:r>
              <a:rPr lang="en-US" dirty="0" smtClean="0"/>
              <a:t>4.Hold </a:t>
            </a:r>
            <a:r>
              <a:rPr lang="en-US" dirty="0"/>
              <a:t>the cervix between two fingers through rectal wall </a:t>
            </a:r>
            <a:r>
              <a:rPr lang="en-US" dirty="0" smtClean="0"/>
              <a:t>and keep </a:t>
            </a:r>
            <a:r>
              <a:rPr lang="en-US" dirty="0"/>
              <a:t>thumb on the external </a:t>
            </a:r>
            <a:r>
              <a:rPr lang="en-US" dirty="0" err="1"/>
              <a:t>os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5.The </a:t>
            </a:r>
            <a:r>
              <a:rPr lang="en-US" dirty="0"/>
              <a:t>catheter is initially inserted pointing upwards at an angle </a:t>
            </a:r>
            <a:r>
              <a:rPr lang="en-US" dirty="0" smtClean="0"/>
              <a:t>of about </a:t>
            </a:r>
            <a:r>
              <a:rPr lang="en-US" dirty="0"/>
              <a:t>30° to avoid entering into the external urethral opening</a:t>
            </a:r>
          </a:p>
          <a:p>
            <a:pPr marL="0" indent="0" algn="l" rtl="0">
              <a:buNone/>
            </a:pPr>
            <a:r>
              <a:rPr lang="en-US" dirty="0"/>
              <a:t>and is then moved horizontally until it is engaged in the </a:t>
            </a:r>
            <a:r>
              <a:rPr lang="en-US" dirty="0" smtClean="0"/>
              <a:t>external “</a:t>
            </a:r>
            <a:r>
              <a:rPr lang="en-US" dirty="0" err="1" smtClean="0"/>
              <a:t>os</a:t>
            </a:r>
            <a:r>
              <a:rPr lang="en-US" dirty="0" smtClean="0"/>
              <a:t>” </a:t>
            </a:r>
            <a:r>
              <a:rPr lang="en-US" dirty="0"/>
              <a:t>of the cervix.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6.Entry </a:t>
            </a:r>
            <a:r>
              <a:rPr lang="en-US" dirty="0"/>
              <a:t>into the external </a:t>
            </a:r>
            <a:r>
              <a:rPr lang="en-US" dirty="0" err="1"/>
              <a:t>os</a:t>
            </a:r>
            <a:r>
              <a:rPr lang="en-US" dirty="0"/>
              <a:t> is accompanied by a </a:t>
            </a:r>
            <a:r>
              <a:rPr lang="en-US" dirty="0" smtClean="0"/>
              <a:t>characteristic "gritty</a:t>
            </a:r>
            <a:r>
              <a:rPr lang="en-US" dirty="0"/>
              <a:t>' </a:t>
            </a:r>
            <a:r>
              <a:rPr lang="en-US" dirty="0" smtClean="0"/>
              <a:t>sensation. Thereafter</a:t>
            </a:r>
            <a:r>
              <a:rPr lang="en-US" dirty="0"/>
              <a:t>, introduce the catheter </a:t>
            </a:r>
            <a:r>
              <a:rPr lang="en-US" dirty="0" smtClean="0"/>
              <a:t>through  convoluted cervical canal </a:t>
            </a:r>
            <a:r>
              <a:rPr lang="en-US" dirty="0"/>
              <a:t>by manipulation of the cervix through rectal wall.</a:t>
            </a:r>
          </a:p>
          <a:p>
            <a:pPr marL="0" indent="0" algn="l" rtl="0">
              <a:buNone/>
            </a:pPr>
            <a:r>
              <a:rPr lang="en-US" dirty="0" smtClean="0"/>
              <a:t>7.Place </a:t>
            </a:r>
            <a:r>
              <a:rPr lang="en-US" dirty="0"/>
              <a:t>one finger over the internal </a:t>
            </a:r>
            <a:r>
              <a:rPr lang="en-US" dirty="0" err="1"/>
              <a:t>os</a:t>
            </a:r>
            <a:r>
              <a:rPr lang="en-US" dirty="0"/>
              <a:t> of the cervix, so that the tip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recto-vaginal method of intrauterine medication requires</a:t>
            </a:r>
          </a:p>
          <a:p>
            <a:pPr marL="0" indent="0" algn="l" rtl="0">
              <a:buNone/>
            </a:pPr>
            <a:r>
              <a:rPr lang="en-US" dirty="0"/>
              <a:t>considerable practice for success.</a:t>
            </a:r>
          </a:p>
          <a:p>
            <a:pPr marL="0" indent="0" algn="l" rtl="0">
              <a:buNone/>
            </a:pPr>
            <a:r>
              <a:rPr lang="en-US" dirty="0"/>
              <a:t>Obstruction in passing catheter by vaginal folds can be minimized</a:t>
            </a:r>
          </a:p>
          <a:p>
            <a:pPr marL="0" indent="0" algn="l" rtl="0">
              <a:buNone/>
            </a:pPr>
            <a:r>
              <a:rPr lang="en-US" dirty="0"/>
              <a:t>by pushing the cervix forward. By doing this, vaginal passage</a:t>
            </a:r>
          </a:p>
          <a:p>
            <a:pPr marL="0" indent="0" algn="l" rtl="0">
              <a:buNone/>
            </a:pPr>
            <a:r>
              <a:rPr lang="en-US" dirty="0"/>
              <a:t>becomes unfolded.</a:t>
            </a:r>
          </a:p>
          <a:p>
            <a:pPr marL="0" indent="0" algn="l" rtl="0">
              <a:buNone/>
            </a:pPr>
            <a:r>
              <a:rPr lang="en-US" dirty="0"/>
              <a:t>After passing catheter in the cervix, no forward pressure should</a:t>
            </a:r>
          </a:p>
          <a:p>
            <a:pPr marL="0" indent="0" algn="l" rtl="0">
              <a:buNone/>
            </a:pPr>
            <a:r>
              <a:rPr lang="en-US" dirty="0"/>
              <a:t>be exerted on the catheter with the right hand because uterine</a:t>
            </a:r>
          </a:p>
          <a:p>
            <a:pPr marL="0" indent="0" algn="l" rtl="0">
              <a:buNone/>
            </a:pPr>
            <a:r>
              <a:rPr lang="en-US" dirty="0"/>
              <a:t>wall is friable and easily penetrated if the catheter moves</a:t>
            </a:r>
          </a:p>
          <a:p>
            <a:pPr marL="0" indent="0" algn="l" rtl="0">
              <a:buNone/>
            </a:pPr>
            <a:r>
              <a:rPr lang="en-US" dirty="0"/>
              <a:t>suddenly.</a:t>
            </a:r>
          </a:p>
        </p:txBody>
      </p:sp>
    </p:spTree>
    <p:extLst>
      <p:ext uri="{BB962C8B-B14F-4D97-AF65-F5344CB8AC3E}">
        <p14:creationId xmlns:p14="http://schemas.microsoft.com/office/powerpoint/2010/main" val="14737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The most common fault during intra uterine therapy is twisting</a:t>
            </a:r>
          </a:p>
          <a:p>
            <a:pPr marL="0" indent="0" algn="l" rtl="0">
              <a:buNone/>
            </a:pPr>
            <a:r>
              <a:rPr lang="en-US" dirty="0"/>
              <a:t>of cervix in the left hand which </a:t>
            </a:r>
            <a:r>
              <a:rPr lang="en-US" dirty="0" smtClean="0"/>
              <a:t>occludes </a:t>
            </a:r>
            <a:r>
              <a:rPr lang="en-US" dirty="0"/>
              <a:t>uterine horns.</a:t>
            </a:r>
          </a:p>
          <a:p>
            <a:pPr marL="0" indent="0" algn="l" rtl="0">
              <a:buNone/>
            </a:pPr>
            <a:r>
              <a:rPr lang="en-US" dirty="0"/>
              <a:t>INTERESTING FACTS</a:t>
            </a:r>
          </a:p>
          <a:p>
            <a:pPr marL="0" indent="0" algn="l" rtl="0">
              <a:buNone/>
            </a:pPr>
            <a:r>
              <a:rPr lang="en-US" dirty="0"/>
              <a:t>The irritant solutions or antibiotics, such as Lugol's </a:t>
            </a:r>
            <a:r>
              <a:rPr lang="en-US" dirty="0" smtClean="0"/>
              <a:t>iodine , tetracycline</a:t>
            </a:r>
            <a:r>
              <a:rPr lang="en-US" dirty="0"/>
              <a:t>, etc., when given intrauterine, affects the length </a:t>
            </a:r>
            <a:r>
              <a:rPr lang="en-US" dirty="0" smtClean="0"/>
              <a:t>of estrous </a:t>
            </a:r>
            <a:r>
              <a:rPr lang="en-US" dirty="0"/>
              <a:t>cycle.</a:t>
            </a:r>
          </a:p>
        </p:txBody>
      </p:sp>
    </p:spTree>
    <p:extLst>
      <p:ext uri="{BB962C8B-B14F-4D97-AF65-F5344CB8AC3E}">
        <p14:creationId xmlns:p14="http://schemas.microsoft.com/office/powerpoint/2010/main" val="30387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The irritant intrauterine infusions given during days 3 to 9 of</a:t>
            </a:r>
          </a:p>
          <a:p>
            <a:pPr marL="0" indent="0" algn="l" rtl="0">
              <a:buNone/>
            </a:pPr>
            <a:r>
              <a:rPr lang="en-US" dirty="0"/>
              <a:t>the cycle (estrus day 0) may significantly shorten the time </a:t>
            </a:r>
            <a:r>
              <a:rPr lang="en-US" dirty="0" err="1" smtClean="0"/>
              <a:t>forthe</a:t>
            </a:r>
            <a:r>
              <a:rPr lang="en-US" dirty="0" smtClean="0"/>
              <a:t> </a:t>
            </a:r>
            <a:r>
              <a:rPr lang="en-US" dirty="0"/>
              <a:t>female to return in oestrus.</a:t>
            </a:r>
          </a:p>
          <a:p>
            <a:pPr marL="0" indent="0" algn="l" rtl="0">
              <a:buNone/>
            </a:pPr>
            <a:r>
              <a:rPr lang="en-US" dirty="0"/>
              <a:t>The infusions at estrus or mid-</a:t>
            </a:r>
            <a:r>
              <a:rPr lang="en-US" dirty="0" err="1"/>
              <a:t>diestrus</a:t>
            </a:r>
            <a:r>
              <a:rPr lang="en-US" dirty="0"/>
              <a:t> does not affect oestrous</a:t>
            </a:r>
          </a:p>
          <a:p>
            <a:pPr marL="0" indent="0" algn="l" rtl="0">
              <a:buNone/>
            </a:pPr>
            <a:r>
              <a:rPr lang="en-US" dirty="0"/>
              <a:t>cycle length.</a:t>
            </a:r>
          </a:p>
          <a:p>
            <a:pPr marL="0" indent="0" algn="l" rtl="0">
              <a:buNone/>
            </a:pPr>
            <a:r>
              <a:rPr lang="en-US" dirty="0"/>
              <a:t>The infusions on days 14 to 17 of the cycle (estrus day 0) prolong</a:t>
            </a:r>
          </a:p>
          <a:p>
            <a:pPr marL="0" indent="0" algn="l" rtl="0">
              <a:buNone/>
            </a:pPr>
            <a:r>
              <a:rPr lang="en-US" dirty="0"/>
              <a:t>the luteal period or estrous cycle length.</a:t>
            </a:r>
          </a:p>
        </p:txBody>
      </p:sp>
    </p:spTree>
    <p:extLst>
      <p:ext uri="{BB962C8B-B14F-4D97-AF65-F5344CB8AC3E}">
        <p14:creationId xmlns:p14="http://schemas.microsoft.com/office/powerpoint/2010/main" val="3570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960588"/>
            <a:ext cx="5343301" cy="434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5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822</Words>
  <Application>Microsoft Office PowerPoint</Application>
  <PresentationFormat>عرض على الشاشة (3:4)‏</PresentationFormat>
  <Paragraphs>68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Technique of Intra-uterine Therapy </vt:lpstr>
      <vt:lpstr>OBJECTIVE:</vt:lpstr>
      <vt:lpstr>PROCEDURE</vt:lpstr>
      <vt:lpstr>عرض تقديمي في PowerPoint</vt:lpstr>
      <vt:lpstr>عرض تقديمي في PowerPoint</vt:lpstr>
      <vt:lpstr>IMPORTANT POINTS</vt:lpstr>
      <vt:lpstr>عرض تقديمي في PowerPoint</vt:lpstr>
      <vt:lpstr>عرض تقديمي في PowerPoint</vt:lpstr>
      <vt:lpstr>عرض تقديمي في PowerPoint</vt:lpstr>
      <vt:lpstr>Measures of reproductive performance</vt:lpstr>
      <vt:lpstr>Fertility</vt:lpstr>
      <vt:lpstr>1.age at first calving </vt:lpstr>
      <vt:lpstr>2-Fertility (calving) rates </vt:lpstr>
      <vt:lpstr>a- Effects of age and lactation </vt:lpstr>
      <vt:lpstr>عرض تقديمي في PowerPoint</vt:lpstr>
      <vt:lpstr>عرض تقديمي في PowerPoint</vt:lpstr>
      <vt:lpstr>3 Number of services per conception</vt:lpstr>
      <vt:lpstr>4 .Calving interval </vt:lpstr>
      <vt:lpstr>The “days open”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reproductive performance</dc:title>
  <dc:creator>NOOR</dc:creator>
  <cp:lastModifiedBy>NOOR</cp:lastModifiedBy>
  <cp:revision>16</cp:revision>
  <dcterms:created xsi:type="dcterms:W3CDTF">2021-12-04T17:39:52Z</dcterms:created>
  <dcterms:modified xsi:type="dcterms:W3CDTF">2021-12-05T08:58:32Z</dcterms:modified>
</cp:coreProperties>
</file>